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8" r:id="rId4"/>
    <p:sldId id="298" r:id="rId5"/>
    <p:sldId id="273" r:id="rId6"/>
    <p:sldId id="291" r:id="rId7"/>
    <p:sldId id="301" r:id="rId8"/>
    <p:sldId id="302" r:id="rId9"/>
    <p:sldId id="306" r:id="rId10"/>
    <p:sldId id="303" r:id="rId11"/>
    <p:sldId id="277" r:id="rId12"/>
    <p:sldId id="304" r:id="rId13"/>
    <p:sldId id="293" r:id="rId14"/>
    <p:sldId id="294" r:id="rId15"/>
    <p:sldId id="305" r:id="rId16"/>
    <p:sldId id="282" r:id="rId17"/>
  </p:sldIdLst>
  <p:sldSz cx="12192000" cy="6858000"/>
  <p:notesSz cx="6858000" cy="9144000"/>
  <p:embeddedFontLst>
    <p:embeddedFont>
      <p:font typeface="Montserrat Medium" panose="020B0604020202020204" charset="-93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 Semi Bold" panose="00000700000000000000" pitchFamily="2" charset="-93"/>
      <p:bold r:id="rId29"/>
    </p:embeddedFont>
    <p:embeddedFont>
      <p:font typeface="Montserrat ExtraBold" panose="020B0604020202020204" charset="-93"/>
      <p:bold r:id="rId30"/>
      <p:boldItalic r:id="rId31"/>
    </p:embeddedFont>
    <p:embeddedFont>
      <p:font typeface="Montserrat" panose="020B0604020202020204" charset="-93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jTCTpVveWS34h1jfI4PyPYyna6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57B372-64FF-4E53-8277-960774C94627}">
  <a:tblStyle styleId="{C457B372-64FF-4E53-8277-960774C9462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87" autoAdjust="0"/>
    <p:restoredTop sz="86443" autoAdjust="0"/>
  </p:normalViewPr>
  <p:slideViewPr>
    <p:cSldViewPr snapToGrid="0">
      <p:cViewPr varScale="1">
        <p:scale>
          <a:sx n="73" d="100"/>
          <a:sy n="73" d="100"/>
        </p:scale>
        <p:origin x="96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040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001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085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942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2798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9" name="Google Shape;46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5" name="Google Shape;17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489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507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0748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886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197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45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42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42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3"/>
          <p:cNvSpPr txBox="1">
            <a:spLocks noGrp="1"/>
          </p:cNvSpPr>
          <p:nvPr>
            <p:ph type="title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43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title" idx="2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3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3"/>
          <p:cNvSpPr txBox="1">
            <a:spLocks noGrp="1"/>
          </p:cNvSpPr>
          <p:nvPr>
            <p:ph type="title" idx="4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43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4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44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4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44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44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44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44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6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4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8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9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49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0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50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Medium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51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52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title" idx="2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371901" y="552069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6429886" y="-469213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/>
          <p:nvPr/>
        </p:nvSpPr>
        <p:spPr>
          <a:xfrm>
            <a:off x="5449575" y="875208"/>
            <a:ext cx="1026160" cy="668018"/>
          </a:xfrm>
          <a:prstGeom prst="roundRect">
            <a:avLst>
              <a:gd name="adj" fmla="val 50000"/>
            </a:avLst>
          </a:prstGeom>
          <a:solidFill>
            <a:srgbClr val="D8D8D8">
              <a:alpha val="2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2296357" y="1995773"/>
            <a:ext cx="759928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EF8600"/>
                </a:solidFill>
                <a:latin typeface="Montserrat ExtraBold"/>
                <a:sym typeface="Montserrat ExtraBold"/>
              </a:rPr>
              <a:t>BẢO VỆ </a:t>
            </a:r>
            <a:r>
              <a:rPr lang="en-US" sz="2800" b="1" i="0" u="none" strike="noStrike" cap="none" dirty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ĐỒ ÁN TỐT NGIỆP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EF8600"/>
                </a:solidFill>
                <a:latin typeface="Montserrat ExtraBold"/>
                <a:sym typeface="Montserrat ExtraBold"/>
              </a:rPr>
              <a:t>NGÀNH CÔNG NGHỆ THÔNG TIN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1763697" y="2592666"/>
            <a:ext cx="8433786" cy="2068196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lt1"/>
                </a:solidFill>
                <a:latin typeface="Montserrat Medium" panose="020B0604020202020204" charset="-93"/>
                <a:ea typeface="Tahoma" panose="020B0604030504040204" pitchFamily="34" charset="0"/>
                <a:cs typeface="Tahoma" panose="020B0604030504040204" pitchFamily="34" charset="0"/>
                <a:sym typeface="Montserrat ExtraBold"/>
              </a:rPr>
              <a:t>XÂY DỰNG WEBSITE ĐẶT PHÒNG KHÁC SẠN</a:t>
            </a:r>
            <a:endParaRPr sz="1600" dirty="0">
              <a:latin typeface="Montserrat Medium" panose="020B0604020202020204" charset="-9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6" name="Google Shape;156;p1"/>
          <p:cNvCxnSpPr/>
          <p:nvPr/>
        </p:nvCxnSpPr>
        <p:spPr>
          <a:xfrm>
            <a:off x="4599090" y="272187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157" name="Google Shape;157;p1"/>
          <p:cNvSpPr txBox="1"/>
          <p:nvPr/>
        </p:nvSpPr>
        <p:spPr>
          <a:xfrm>
            <a:off x="1763697" y="179233"/>
            <a:ext cx="8433786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KHOA CÔNG NGHỆ THÔNG TIN TRƯỜNG ĐẠI HỌC CÔNG NGHIỆP HÀ NỘI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3636784" y="4589206"/>
            <a:ext cx="5892437" cy="160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GVHD: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            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ThS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Nguyễn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Thị</a:t>
            </a:r>
            <a:r>
              <a:rPr lang="en-US" sz="1600" b="1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600" b="1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Hương</a:t>
            </a:r>
            <a:r>
              <a:rPr lang="en-US" sz="1600" b="1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Lan</a:t>
            </a:r>
            <a:endParaRPr lang="en-US" sz="1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Montserrat"/>
                <a:sym typeface="Montserrat"/>
              </a:rPr>
              <a:t>Sinh</a:t>
            </a:r>
            <a:r>
              <a:rPr lang="en-US" sz="1600" b="1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sz="1600" b="1" dirty="0" err="1" smtClean="0">
                <a:solidFill>
                  <a:schemeClr val="lt1"/>
                </a:solidFill>
                <a:latin typeface="Montserrat"/>
                <a:sym typeface="Montserrat"/>
              </a:rPr>
              <a:t>viên</a:t>
            </a:r>
            <a:r>
              <a:rPr lang="en-US" sz="1600" b="1" dirty="0" smtClean="0">
                <a:solidFill>
                  <a:schemeClr val="lt1"/>
                </a:solidFill>
                <a:latin typeface="Montserrat"/>
                <a:sym typeface="Montserrat"/>
              </a:rPr>
              <a:t>:           </a:t>
            </a:r>
            <a:r>
              <a:rPr lang="en-US" sz="1600" b="1" dirty="0" err="1" smtClean="0">
                <a:solidFill>
                  <a:schemeClr val="lt1"/>
                </a:solidFill>
                <a:latin typeface="Montserrat"/>
                <a:sym typeface="Montserrat"/>
              </a:rPr>
              <a:t>Doãn</a:t>
            </a:r>
            <a:r>
              <a:rPr lang="en-US" sz="1600" b="1" dirty="0" smtClean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sz="1600" b="1" dirty="0" err="1" smtClean="0">
                <a:solidFill>
                  <a:schemeClr val="lt1"/>
                </a:solidFill>
                <a:latin typeface="Montserrat"/>
                <a:sym typeface="Montserrat"/>
              </a:rPr>
              <a:t>Văn</a:t>
            </a:r>
            <a:r>
              <a:rPr lang="en-US" sz="1600" b="1" dirty="0" smtClean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sz="1600" b="1" dirty="0" err="1" smtClean="0">
                <a:solidFill>
                  <a:schemeClr val="lt1"/>
                </a:solidFill>
                <a:latin typeface="Montserrat"/>
                <a:sym typeface="Montserrat"/>
              </a:rPr>
              <a:t>Huy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Lớp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                   </a:t>
            </a:r>
            <a:r>
              <a:rPr lang="en-US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CNTT03-K15</a:t>
            </a:r>
            <a:endParaRPr b="1"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MSV:                    </a:t>
            </a:r>
            <a:r>
              <a:rPr lang="en-US" sz="1600" b="1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2020603434</a:t>
            </a:r>
            <a:endParaRPr sz="1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0725" y="992494"/>
            <a:ext cx="419089" cy="419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Thiết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kế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cơ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sở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dữ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liệu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98556" y="1302563"/>
            <a:ext cx="8912987" cy="50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3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/>
        </p:nvSpPr>
        <p:spPr>
          <a:xfrm>
            <a:off x="5415055" y="1978905"/>
            <a:ext cx="119222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smtClean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1"/>
          <p:cNvSpPr/>
          <p:nvPr/>
        </p:nvSpPr>
        <p:spPr>
          <a:xfrm>
            <a:off x="5462199" y="1870304"/>
            <a:ext cx="960285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1"/>
          <p:cNvSpPr txBox="1"/>
          <p:nvPr/>
        </p:nvSpPr>
        <p:spPr>
          <a:xfrm>
            <a:off x="2253490" y="3139069"/>
            <a:ext cx="75153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DEMO CHƯƠNG TRÌNH</a:t>
            </a:r>
            <a:endParaRPr sz="4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/>
        </p:nvSpPr>
        <p:spPr>
          <a:xfrm>
            <a:off x="5415055" y="1978905"/>
            <a:ext cx="119222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smtClean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1"/>
          <p:cNvSpPr/>
          <p:nvPr/>
        </p:nvSpPr>
        <p:spPr>
          <a:xfrm>
            <a:off x="5462199" y="1870304"/>
            <a:ext cx="960285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1"/>
          <p:cNvSpPr txBox="1"/>
          <p:nvPr/>
        </p:nvSpPr>
        <p:spPr>
          <a:xfrm>
            <a:off x="2543048" y="3128909"/>
            <a:ext cx="67985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smtClean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H</a:t>
            </a:r>
            <a:r>
              <a:rPr lang="en-US" sz="4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ƯỚNG PHÁT TRIỂN</a:t>
            </a:r>
            <a:endParaRPr sz="4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06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Hướng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phát</a:t>
            </a:r>
            <a:r>
              <a:rPr lang="en-US" sz="2800" b="0" i="0" u="none" strike="noStrike" cap="none" dirty="0" smtClean="0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 </a:t>
            </a:r>
            <a:r>
              <a:rPr lang="en-US" sz="2800" b="0" i="0" u="none" strike="noStrike" cap="none" dirty="0" err="1">
                <a:solidFill>
                  <a:srgbClr val="EF8600"/>
                </a:solidFill>
                <a:latin typeface="Montserrat ExtraBold"/>
                <a:ea typeface="Arial"/>
                <a:cs typeface="Arial"/>
                <a:sym typeface="Montserrat ExtraBold"/>
              </a:rPr>
              <a:t>triển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7;p53"/>
          <p:cNvSpPr/>
          <p:nvPr/>
        </p:nvSpPr>
        <p:spPr>
          <a:xfrm>
            <a:off x="1073572" y="979027"/>
            <a:ext cx="654362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" panose="020B0604020202020204" charset="-93"/>
                <a:sym typeface="Arial"/>
              </a:rPr>
              <a:t>Phát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" panose="020B0604020202020204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" panose="020B0604020202020204" charset="-93"/>
                <a:sym typeface="Arial"/>
              </a:rPr>
              <a:t>triển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" panose="020B0604020202020204" charset="-93"/>
                <a:sym typeface="Arial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website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trở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thành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một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nền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tảng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đặt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phòng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cho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nhiều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khách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sạn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 panose="020B0604020202020204" charset="-93"/>
              </a:rPr>
              <a:t>khác</a:t>
            </a:r>
            <a:r>
              <a:rPr lang="en-US" sz="1800" dirty="0">
                <a:solidFill>
                  <a:schemeClr val="lt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 panose="020B0604020202020204" charset="-93"/>
              </a:rPr>
              <a:t>nhau</a:t>
            </a:r>
            <a:endParaRPr lang="en-US" sz="1800" dirty="0" smtClean="0">
              <a:solidFill>
                <a:schemeClr val="lt1"/>
              </a:solidFill>
              <a:latin typeface="Montserrat" panose="020B0604020202020204" charset="-93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66" y="2225852"/>
            <a:ext cx="5918591" cy="42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vi-VN" sz="2800" dirty="0">
                <a:solidFill>
                  <a:srgbClr val="EF8600"/>
                </a:solidFill>
                <a:latin typeface="Montserrat ExtraBold"/>
                <a:sym typeface="Montserrat ExtraBold"/>
              </a:rPr>
              <a:t>Hướng phát triển</a:t>
            </a:r>
            <a:endParaRPr lang="vi-VN" sz="2800" dirty="0">
              <a:solidFill>
                <a:srgbClr val="EF8600"/>
              </a:solidFill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1073572" y="959475"/>
            <a:ext cx="10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Tích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hợp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thanh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toán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điện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tử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53" y="1881787"/>
            <a:ext cx="5494775" cy="412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vi-VN" sz="2800" dirty="0">
                <a:solidFill>
                  <a:srgbClr val="EF8600"/>
                </a:solidFill>
                <a:latin typeface="Montserrat ExtraBold"/>
                <a:sym typeface="Montserrat ExtraBold"/>
              </a:rPr>
              <a:t>Hướng phát triển</a:t>
            </a:r>
            <a:endParaRPr lang="vi-VN" sz="2800" dirty="0">
              <a:solidFill>
                <a:srgbClr val="EF8600"/>
              </a:solidFill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1073572" y="959475"/>
            <a:ext cx="64928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Tích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hợp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năng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thu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thập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phân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tích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dữ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liệu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thông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minh </a:t>
            </a:r>
            <a:r>
              <a:rPr lang="vi-V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để đưa ra các thống kê về thị trường, giá phòng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phù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hợp</a:t>
            </a:r>
            <a:r>
              <a:rPr lang="en-US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của </a:t>
            </a:r>
            <a:r>
              <a:rPr lang="vi-V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từng thời điểm cho người quản </a:t>
            </a:r>
            <a:r>
              <a:rPr lang="vi-VN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trị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507" y="2225852"/>
            <a:ext cx="7493022" cy="42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8"/>
          <p:cNvSpPr txBox="1">
            <a:spLocks noGrp="1"/>
          </p:cNvSpPr>
          <p:nvPr>
            <p:ph type="ctrTitle"/>
          </p:nvPr>
        </p:nvSpPr>
        <p:spPr>
          <a:xfrm>
            <a:off x="3090684" y="1361850"/>
            <a:ext cx="5811848" cy="1812093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4400" dirty="0">
                <a:solidFill>
                  <a:srgbClr val="002060"/>
                </a:solidFill>
              </a:rPr>
              <a:t>XIN CHÂN THÀNH CẢM ƠN !</a:t>
            </a:r>
            <a:endParaRPr sz="4400" dirty="0">
              <a:solidFill>
                <a:srgbClr val="002060"/>
              </a:solidFill>
            </a:endParaRPr>
          </a:p>
        </p:txBody>
      </p:sp>
      <p:cxnSp>
        <p:nvCxnSpPr>
          <p:cNvPr id="472" name="Google Shape;472;p18"/>
          <p:cNvCxnSpPr/>
          <p:nvPr/>
        </p:nvCxnSpPr>
        <p:spPr>
          <a:xfrm>
            <a:off x="4615108" y="3061252"/>
            <a:ext cx="2763000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/>
        </p:nvSpPr>
        <p:spPr>
          <a:xfrm>
            <a:off x="3815450" y="591754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EF8600"/>
                </a:solidFill>
                <a:latin typeface="Montserrat ExtraBold"/>
                <a:sym typeface="Montserrat ExtraBold"/>
              </a:rPr>
              <a:t>NỘI DUNG</a:t>
            </a:r>
            <a:endParaRPr sz="14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321708" y="1799135"/>
            <a:ext cx="74980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258678" y="1710199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1194388" y="1855027"/>
            <a:ext cx="412721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Montserrat ExtraBold" panose="020B0604020202020204" charset="-93"/>
                <a:sym typeface="Montserrat ExtraBold"/>
              </a:rPr>
              <a:t>LÝ DO CHỌN ĐỀ TÀI</a:t>
            </a:r>
            <a:endParaRPr sz="1400" b="0" i="0" u="none" strike="noStrike" cap="none" dirty="0">
              <a:solidFill>
                <a:srgbClr val="000000"/>
              </a:solidFill>
              <a:latin typeface="Montserrat ExtraBold" panose="020B0604020202020204" charset="-93"/>
              <a:sym typeface="Arial"/>
            </a:endParaRPr>
          </a:p>
        </p:txBody>
      </p:sp>
      <p:sp>
        <p:nvSpPr>
          <p:cNvPr id="198" name="Google Shape;198;p4"/>
          <p:cNvSpPr txBox="1"/>
          <p:nvPr/>
        </p:nvSpPr>
        <p:spPr>
          <a:xfrm>
            <a:off x="258678" y="3336730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251939" y="3247794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1194388" y="3436523"/>
            <a:ext cx="4495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2800" b="0" i="0" u="none" strike="noStrike" cap="none" dirty="0" smtClean="0">
                <a:solidFill>
                  <a:schemeClr val="lt1"/>
                </a:solidFill>
                <a:latin typeface="Montserrat ExtraBold" panose="020B0604020202020204" charset="-93"/>
                <a:sym typeface="Montserrat ExtraBold"/>
              </a:rPr>
              <a:t>CÔNG NGHỆ SỬ DỤNG</a:t>
            </a:r>
            <a:endParaRPr b="0" i="0" u="none" strike="noStrike" cap="none" dirty="0">
              <a:solidFill>
                <a:srgbClr val="000000"/>
              </a:solidFill>
              <a:latin typeface="Montserrat ExtraBold" panose="020B0604020202020204" charset="-93"/>
              <a:sym typeface="Arial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258678" y="4874325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251939" y="4785389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1152299" y="4714773"/>
            <a:ext cx="477310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1"/>
                </a:solidFill>
                <a:latin typeface="Montserrat ExtraBold" panose="020B0604020202020204" charset="-93"/>
                <a:sym typeface="Montserrat ExtraBold"/>
              </a:rPr>
              <a:t>PHÂN T</a:t>
            </a:r>
            <a:r>
              <a:rPr lang="en-US" sz="2800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Montserrat ExtraBold"/>
              </a:rPr>
              <a:t>Í</a:t>
            </a:r>
            <a:r>
              <a:rPr lang="en-US" sz="2800" dirty="0" smtClean="0">
                <a:solidFill>
                  <a:schemeClr val="lt1"/>
                </a:solidFill>
                <a:latin typeface="Montserrat ExtraBold" panose="020B0604020202020204" charset="-93"/>
                <a:sym typeface="Montserrat ExtraBold"/>
              </a:rPr>
              <a:t>CH THIẾT KẾ HỆ THỐNG</a:t>
            </a:r>
            <a:endParaRPr sz="1400" b="0" i="0" u="none" strike="noStrike" cap="none" dirty="0">
              <a:solidFill>
                <a:srgbClr val="000000"/>
              </a:solidFill>
              <a:latin typeface="Montserrat ExtraBold" panose="020B0604020202020204" charset="-93"/>
              <a:sym typeface="Arial"/>
            </a:endParaRPr>
          </a:p>
        </p:txBody>
      </p:sp>
      <p:cxnSp>
        <p:nvCxnSpPr>
          <p:cNvPr id="205" name="Google Shape;205;p4"/>
          <p:cNvCxnSpPr/>
          <p:nvPr/>
        </p:nvCxnSpPr>
        <p:spPr>
          <a:xfrm>
            <a:off x="5409128" y="1361546"/>
            <a:ext cx="1503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206" name="Google Shape;206;p4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6270291" y="2286325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6263552" y="2197389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 txBox="1"/>
          <p:nvPr/>
        </p:nvSpPr>
        <p:spPr>
          <a:xfrm>
            <a:off x="7280046" y="2342217"/>
            <a:ext cx="45091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  <a:latin typeface="Montserrat ExtraBold" panose="020B0604020202020204" charset="-93"/>
                <a:ea typeface="Montserrat ExtraBold"/>
                <a:cs typeface="Montserrat ExtraBold"/>
                <a:sym typeface="Montserrat ExtraBold"/>
              </a:rPr>
              <a:t>DEMO CHƯƠNG TRÌNH</a:t>
            </a:r>
            <a:endParaRPr sz="2800" b="0" i="0" u="none" strike="noStrike" cap="none" dirty="0">
              <a:solidFill>
                <a:schemeClr val="lt1"/>
              </a:solidFill>
              <a:latin typeface="Montserrat ExtraBold" panose="020B0604020202020204" charset="-93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" name="Google Shape;207;p4">
            <a:extLst>
              <a:ext uri="{FF2B5EF4-FFF2-40B4-BE49-F238E27FC236}">
                <a16:creationId xmlns:a16="http://schemas.microsoft.com/office/drawing/2014/main" id="{C9CA755B-4BF4-44CF-7A0F-EAE2888F791A}"/>
              </a:ext>
            </a:extLst>
          </p:cNvPr>
          <p:cNvSpPr txBox="1"/>
          <p:nvPr/>
        </p:nvSpPr>
        <p:spPr>
          <a:xfrm>
            <a:off x="6270291" y="3881026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8;p4">
            <a:extLst>
              <a:ext uri="{FF2B5EF4-FFF2-40B4-BE49-F238E27FC236}">
                <a16:creationId xmlns:a16="http://schemas.microsoft.com/office/drawing/2014/main" id="{B3DAFB28-1232-651D-5B15-2E8ACEA5BF70}"/>
              </a:ext>
            </a:extLst>
          </p:cNvPr>
          <p:cNvSpPr/>
          <p:nvPr/>
        </p:nvSpPr>
        <p:spPr>
          <a:xfrm>
            <a:off x="6263552" y="3792090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09;p4">
            <a:extLst>
              <a:ext uri="{FF2B5EF4-FFF2-40B4-BE49-F238E27FC236}">
                <a16:creationId xmlns:a16="http://schemas.microsoft.com/office/drawing/2014/main" id="{F7AEA295-7009-CCB5-C65D-44DCE197B13A}"/>
              </a:ext>
            </a:extLst>
          </p:cNvPr>
          <p:cNvSpPr txBox="1"/>
          <p:nvPr/>
        </p:nvSpPr>
        <p:spPr>
          <a:xfrm>
            <a:off x="7280046" y="3936918"/>
            <a:ext cx="42206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vi-VN" sz="2800" dirty="0">
                <a:solidFill>
                  <a:schemeClr val="lt1"/>
                </a:solidFill>
                <a:latin typeface="Montserrat ExtraBold" panose="020B0604020202020204" charset="-93"/>
                <a:ea typeface="Montserrat ExtraBold"/>
                <a:cs typeface="Montserrat ExtraBold"/>
                <a:sym typeface="Montserrat ExtraBold"/>
              </a:rPr>
              <a:t>HƯỚNG PHÁT TRIỂN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/>
          <p:nvPr/>
        </p:nvSpPr>
        <p:spPr>
          <a:xfrm>
            <a:off x="415976" y="1638206"/>
            <a:ext cx="654362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-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Xuất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phát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từ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nhu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cầu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du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lịch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tăng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cao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,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kéo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theo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nhu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cầu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về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đặt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nhà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Semi Bold" panose="00000700000000000000" pitchFamily="2" charset="-93"/>
                <a:sym typeface="Arial"/>
              </a:rPr>
              <a:t>nghỉ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,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khách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sạn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cũng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tăng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cao</a:t>
            </a:r>
            <a:endParaRPr lang="en-US" sz="1800" dirty="0">
              <a:solidFill>
                <a:schemeClr val="lt1"/>
              </a:solidFill>
              <a:latin typeface="Montserrat Semi Bold" panose="00000700000000000000" pitchFamily="2" charset="-93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lt1"/>
              </a:solidFill>
              <a:latin typeface="Montserrat Semi Bold" panose="00000700000000000000" pitchFamily="2" charset="-93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-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Giải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quyết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các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vấn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đề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và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khó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khăn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cho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những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phương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pháp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đặt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phòng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truyền</a:t>
            </a:r>
            <a:r>
              <a:rPr lang="en-US" sz="1800" dirty="0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Montserrat Semi Bold" panose="00000700000000000000" pitchFamily="2" charset="-93"/>
              </a:rPr>
              <a:t>thống</a:t>
            </a:r>
            <a:endParaRPr lang="en-US" sz="1800" dirty="0">
              <a:solidFill>
                <a:schemeClr val="lt1"/>
              </a:solidFill>
              <a:latin typeface="Montserrat Semi Bold" panose="00000700000000000000" pitchFamily="2" charset="-93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lt1"/>
              </a:solidFill>
              <a:latin typeface="Montserrat ExtraBold" panose="00000900000000000000" pitchFamily="2" charset="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-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Học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tập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nghiên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cứu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thêm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các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kiến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thức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mới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như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các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Framework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và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các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nền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tảng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công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Montserrat ExtraBold" panose="00000900000000000000" pitchFamily="2" charset="0"/>
                <a:sym typeface="Arial"/>
              </a:rPr>
              <a:t>nghệ</a:t>
            </a:r>
            <a:endParaRPr lang="en-US" sz="1800" b="0" i="0" u="none" strike="noStrike" cap="none" dirty="0">
              <a:solidFill>
                <a:schemeClr val="lt1"/>
              </a:solidFill>
              <a:latin typeface="Montserrat ExtraBold" panose="00000900000000000000" pitchFamily="2" charset="0"/>
              <a:sym typeface="Arial"/>
            </a:endParaRPr>
          </a:p>
        </p:txBody>
      </p:sp>
      <p:sp>
        <p:nvSpPr>
          <p:cNvPr id="178" name="Google Shape;178;p53"/>
          <p:cNvSpPr txBox="1"/>
          <p:nvPr/>
        </p:nvSpPr>
        <p:spPr>
          <a:xfrm>
            <a:off x="1356955" y="478694"/>
            <a:ext cx="44788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F86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LÝ DO CHỌN ĐỀ TÀI</a:t>
            </a:r>
            <a:endParaRPr sz="2800" b="0" i="0" u="none" strike="noStrike" cap="none" dirty="0">
              <a:solidFill>
                <a:srgbClr val="EF86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" name="Google Shape;194;p4">
            <a:extLst>
              <a:ext uri="{FF2B5EF4-FFF2-40B4-BE49-F238E27FC236}">
                <a16:creationId xmlns:a16="http://schemas.microsoft.com/office/drawing/2014/main" id="{D131ACFF-9B7C-A3F2-5560-384D429040C4}"/>
              </a:ext>
            </a:extLst>
          </p:cNvPr>
          <p:cNvSpPr txBox="1"/>
          <p:nvPr/>
        </p:nvSpPr>
        <p:spPr>
          <a:xfrm>
            <a:off x="415976" y="422822"/>
            <a:ext cx="74980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5;p4">
            <a:extLst>
              <a:ext uri="{FF2B5EF4-FFF2-40B4-BE49-F238E27FC236}">
                <a16:creationId xmlns:a16="http://schemas.microsoft.com/office/drawing/2014/main" id="{AA19D033-6896-E23E-1387-801796201DBF}"/>
              </a:ext>
            </a:extLst>
          </p:cNvPr>
          <p:cNvSpPr/>
          <p:nvPr/>
        </p:nvSpPr>
        <p:spPr>
          <a:xfrm>
            <a:off x="352946" y="333886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 descr="Booking là gì? Tất tần tật khái niệm về Booking | T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40" y="3281680"/>
            <a:ext cx="470408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8"/>
          <p:cNvSpPr/>
          <p:nvPr/>
        </p:nvSpPr>
        <p:spPr>
          <a:xfrm>
            <a:off x="7805471" y="-3812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69" y="3115173"/>
            <a:ext cx="1407185" cy="1332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6" y="3159760"/>
            <a:ext cx="1362665" cy="851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2" y="5277631"/>
            <a:ext cx="925698" cy="925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911" y="2440612"/>
            <a:ext cx="2468560" cy="894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575" y="1405122"/>
            <a:ext cx="1599974" cy="823703"/>
          </a:xfrm>
          <a:prstGeom prst="rect">
            <a:avLst/>
          </a:prstGeom>
        </p:spPr>
      </p:pic>
      <p:pic>
        <p:nvPicPr>
          <p:cNvPr id="17" name="Picture 8" descr="JavaScript Tutorial">
            <a:extLst>
              <a:ext uri="{FF2B5EF4-FFF2-40B4-BE49-F238E27FC236}">
                <a16:creationId xmlns:a16="http://schemas.microsoft.com/office/drawing/2014/main" id="{B000485E-0A5C-18CF-7017-A47AAB76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68" y="1405122"/>
            <a:ext cx="823703" cy="8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575" y="5334000"/>
            <a:ext cx="1642742" cy="86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2997" y="4175236"/>
            <a:ext cx="1636388" cy="1389336"/>
          </a:xfrm>
          <a:prstGeom prst="rect">
            <a:avLst/>
          </a:prstGeom>
        </p:spPr>
      </p:pic>
      <p:sp>
        <p:nvSpPr>
          <p:cNvPr id="12" name="Google Shape;178;p53"/>
          <p:cNvSpPr txBox="1"/>
          <p:nvPr/>
        </p:nvSpPr>
        <p:spPr>
          <a:xfrm>
            <a:off x="1359688" y="365601"/>
            <a:ext cx="447880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EF8600"/>
                </a:solidFill>
                <a:latin typeface="Montserrat ExtraBold"/>
                <a:sym typeface="Montserrat ExtraBold"/>
              </a:rPr>
              <a:t>CÔNG NGHỆ SỬ DỤNG</a:t>
            </a:r>
            <a:endParaRPr lang="en-US" sz="2800" dirty="0">
              <a:solidFill>
                <a:srgbClr val="EF8600"/>
              </a:solidFill>
            </a:endParaRPr>
          </a:p>
        </p:txBody>
      </p:sp>
      <p:sp>
        <p:nvSpPr>
          <p:cNvPr id="13" name="Google Shape;194;p4">
            <a:extLst>
              <a:ext uri="{FF2B5EF4-FFF2-40B4-BE49-F238E27FC236}">
                <a16:creationId xmlns:a16="http://schemas.microsoft.com/office/drawing/2014/main" id="{D131ACFF-9B7C-A3F2-5560-384D429040C4}"/>
              </a:ext>
            </a:extLst>
          </p:cNvPr>
          <p:cNvSpPr txBox="1"/>
          <p:nvPr/>
        </p:nvSpPr>
        <p:spPr>
          <a:xfrm>
            <a:off x="376328" y="309730"/>
            <a:ext cx="84738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95;p4">
            <a:extLst>
              <a:ext uri="{FF2B5EF4-FFF2-40B4-BE49-F238E27FC236}">
                <a16:creationId xmlns:a16="http://schemas.microsoft.com/office/drawing/2014/main" id="{AA19D033-6896-E23E-1387-801796201DBF}"/>
              </a:ext>
            </a:extLst>
          </p:cNvPr>
          <p:cNvSpPr/>
          <p:nvPr/>
        </p:nvSpPr>
        <p:spPr>
          <a:xfrm>
            <a:off x="355679" y="220793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5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/>
        </p:nvSpPr>
        <p:spPr>
          <a:xfrm>
            <a:off x="5294232" y="1986686"/>
            <a:ext cx="110373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smtClean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7"/>
          <p:cNvSpPr/>
          <p:nvPr/>
        </p:nvSpPr>
        <p:spPr>
          <a:xfrm>
            <a:off x="5294233" y="1858421"/>
            <a:ext cx="977112" cy="852165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7"/>
          <p:cNvSpPr txBox="1"/>
          <p:nvPr/>
        </p:nvSpPr>
        <p:spPr>
          <a:xfrm>
            <a:off x="2350064" y="3160936"/>
            <a:ext cx="699206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PHÂN T</a:t>
            </a:r>
            <a:r>
              <a:rPr lang="en-US" sz="4800" dirty="0" smtClean="0">
                <a:solidFill>
                  <a:srgbClr val="EF8600"/>
                </a:solidFill>
                <a:latin typeface="Montserrat Semi Bold" panose="00000700000000000000" pitchFamily="2" charset="-93"/>
                <a:sym typeface="Montserrat ExtraBold"/>
              </a:rPr>
              <a:t>Í</a:t>
            </a:r>
            <a:r>
              <a:rPr lang="en-US" sz="4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CH THIẾT KẾ HỆ THỐNG</a:t>
            </a:r>
            <a:endParaRPr sz="4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7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Các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chức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năng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chính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77;p53"/>
          <p:cNvSpPr/>
          <p:nvPr/>
        </p:nvSpPr>
        <p:spPr>
          <a:xfrm>
            <a:off x="1495604" y="794393"/>
            <a:ext cx="6543624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1. </a:t>
            </a:r>
            <a:r>
              <a:rPr lang="en-US" sz="1800" dirty="0" err="1">
                <a:solidFill>
                  <a:schemeClr val="bg1"/>
                </a:solidFill>
                <a:latin typeface="Montserrat" panose="020B0604020202020204" charset="-93"/>
              </a:rPr>
              <a:t>Đăng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20B0604020202020204" charset="-93"/>
              </a:rPr>
              <a:t>ký</a:t>
            </a:r>
            <a:endParaRPr lang="en-US" sz="1800" dirty="0">
              <a:solidFill>
                <a:schemeClr val="bg1"/>
              </a:solidFill>
              <a:latin typeface="Montserrat" panose="020B0604020202020204" charset="-93"/>
            </a:endParaRPr>
          </a:p>
          <a:p>
            <a:pPr lvl="0" algn="just">
              <a:lnSpc>
                <a:spcPct val="150000"/>
              </a:lnSpc>
            </a:pPr>
            <a:r>
              <a:rPr lang="en-US" sz="1800" b="0" i="0" u="none" strike="noStrike" cap="none" dirty="0" smtClean="0">
                <a:solidFill>
                  <a:schemeClr val="bg1"/>
                </a:solidFill>
                <a:latin typeface="Montserrat" panose="020B0604020202020204" charset="-93"/>
                <a:sym typeface="Arial"/>
              </a:rPr>
              <a:t>2. </a:t>
            </a:r>
            <a:r>
              <a:rPr lang="en-US" sz="1800" b="0" i="0" u="none" strike="noStrike" cap="none" dirty="0" err="1" smtClean="0">
                <a:solidFill>
                  <a:schemeClr val="bg1"/>
                </a:solidFill>
                <a:latin typeface="Montserrat" panose="020B0604020202020204" charset="-93"/>
                <a:sym typeface="Arial"/>
              </a:rPr>
              <a:t>Đăng</a:t>
            </a:r>
            <a:r>
              <a:rPr lang="en-US" sz="1800" b="0" i="0" u="none" strike="noStrike" cap="none" dirty="0" smtClean="0">
                <a:solidFill>
                  <a:schemeClr val="bg1"/>
                </a:solidFill>
                <a:latin typeface="Montserrat" panose="020B0604020202020204" charset="-93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bg1"/>
                </a:solidFill>
                <a:latin typeface="Montserrat" panose="020B0604020202020204" charset="-93"/>
                <a:sym typeface="Arial"/>
              </a:rPr>
              <a:t>nhập</a:t>
            </a:r>
            <a:endParaRPr lang="en-US" sz="1800" b="0" i="0" u="none" strike="noStrike" cap="none" dirty="0" smtClean="0">
              <a:solidFill>
                <a:schemeClr val="bg1"/>
              </a:solidFill>
              <a:latin typeface="Montserrat" panose="020B0604020202020204" charset="-93"/>
              <a:sym typeface="Arial"/>
            </a:endParaRPr>
          </a:p>
          <a:p>
            <a:pPr lvl="0"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3.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Xem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phòng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&amp;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thông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tin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khuyến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mãi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  <a:p>
            <a:pPr lvl="0"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4.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Đặt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phòng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&amp;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dịch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vụ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  <a:p>
            <a:pPr lvl="0"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5.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Hủy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phòng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  <a:p>
            <a:pPr lvl="0"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6.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Đánh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giá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phòng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  <a:p>
            <a:pPr lvl="0"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7.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Xem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đơn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đặt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phòng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11130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Các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yêu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cầu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phi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chức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năng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77;p53"/>
          <p:cNvSpPr/>
          <p:nvPr/>
        </p:nvSpPr>
        <p:spPr>
          <a:xfrm>
            <a:off x="1555895" y="1102271"/>
            <a:ext cx="6543624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1.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Hiệu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năng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2.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Bảo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mật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3.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Khả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năng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mở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rộng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4.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Tính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ổn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định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và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độ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tin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cậy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5.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Khả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năng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bảo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20B0604020202020204" charset="-93"/>
              </a:rPr>
              <a:t>trì</a:t>
            </a:r>
            <a:endParaRPr lang="en-US" sz="1800" dirty="0" smtClean="0">
              <a:solidFill>
                <a:schemeClr val="bg1"/>
              </a:solidFill>
              <a:latin typeface="Montserra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8348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Biểu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đồ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use case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310" t="133" r="5845" b="199"/>
          <a:stretch/>
        </p:blipFill>
        <p:spPr>
          <a:xfrm>
            <a:off x="4414162" y="1036189"/>
            <a:ext cx="3575987" cy="4837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5885" y="6140258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Montserrat" panose="020B0604020202020204" charset="-93"/>
              </a:rPr>
              <a:t>Biểu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Montserrat" panose="020B0604020202020204" charset="-93"/>
              </a:rPr>
              <a:t>đồ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-93"/>
              </a:rPr>
              <a:t> use case </a:t>
            </a:r>
            <a:r>
              <a:rPr lang="en-US" dirty="0" err="1" smtClean="0">
                <a:solidFill>
                  <a:schemeClr val="bg1"/>
                </a:solidFill>
                <a:latin typeface="Montserrat" panose="020B0604020202020204" charset="-93"/>
              </a:rPr>
              <a:t>chính</a:t>
            </a:r>
            <a:endParaRPr lang="en-US" dirty="0">
              <a:solidFill>
                <a:schemeClr val="bg1"/>
              </a:solidFill>
              <a:latin typeface="Montserra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9757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073572" y="374607"/>
            <a:ext cx="5595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Biểu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  <a:latin typeface="Montserrat ExtraBold"/>
                <a:sym typeface="Montserrat ExtraBold"/>
              </a:rPr>
              <a:t>đồ</a:t>
            </a:r>
            <a:r>
              <a:rPr lang="en-US" sz="2800" dirty="0" smtClean="0">
                <a:solidFill>
                  <a:srgbClr val="EF8600"/>
                </a:solidFill>
                <a:latin typeface="Montserrat ExtraBold"/>
                <a:sym typeface="Montserrat ExtraBold"/>
              </a:rPr>
              <a:t> use case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5624225" y="13025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29515" y="1075174"/>
            <a:ext cx="3196699" cy="4983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3430" y="6236543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Montserrat" panose="020B0604020202020204" charset="-93"/>
              </a:rPr>
              <a:t>Biểu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Montserrat" panose="020B0604020202020204" charset="-93"/>
              </a:rPr>
              <a:t>đồ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-93"/>
              </a:rPr>
              <a:t> use case </a:t>
            </a:r>
            <a:r>
              <a:rPr lang="en-US" dirty="0" err="1" smtClean="0">
                <a:solidFill>
                  <a:schemeClr val="bg1"/>
                </a:solidFill>
                <a:latin typeface="Montserrat" panose="020B0604020202020204" charset="-93"/>
              </a:rPr>
              <a:t>thứ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-93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Montserrat" panose="020B0604020202020204" charset="-93"/>
              </a:rPr>
              <a:t>cấp</a:t>
            </a:r>
            <a:endParaRPr lang="en-US" dirty="0">
              <a:solidFill>
                <a:schemeClr val="bg1"/>
              </a:solidFill>
              <a:latin typeface="Montserra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205186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334</Words>
  <Application>Microsoft Office PowerPoint</Application>
  <PresentationFormat>Widescreen</PresentationFormat>
  <Paragraphs>64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Montserrat Medium</vt:lpstr>
      <vt:lpstr>Tahoma</vt:lpstr>
      <vt:lpstr>Calibri</vt:lpstr>
      <vt:lpstr>Montserrat Semi Bold</vt:lpstr>
      <vt:lpstr>Montserrat ExtraBold</vt:lpstr>
      <vt:lpstr>Montserrat</vt:lpstr>
      <vt:lpstr>Futuristic Background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XIN CHÂN THÀNH CẢM ƠN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Nghĩa Nguyễn</dc:creator>
  <cp:lastModifiedBy>ADMIN</cp:lastModifiedBy>
  <cp:revision>22</cp:revision>
  <dcterms:created xsi:type="dcterms:W3CDTF">2023-05-11T01:43:35Z</dcterms:created>
  <dcterms:modified xsi:type="dcterms:W3CDTF">2024-09-19T13:59:29Z</dcterms:modified>
</cp:coreProperties>
</file>